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5" r:id="rId3"/>
    <p:sldId id="262" r:id="rId4"/>
    <p:sldId id="264" r:id="rId5"/>
    <p:sldId id="266" r:id="rId6"/>
    <p:sldId id="350" r:id="rId7"/>
    <p:sldId id="365" r:id="rId8"/>
    <p:sldId id="301" r:id="rId9"/>
    <p:sldId id="289" r:id="rId10"/>
    <p:sldId id="347" r:id="rId11"/>
    <p:sldId id="291" r:id="rId12"/>
    <p:sldId id="356" r:id="rId13"/>
    <p:sldId id="352" r:id="rId14"/>
    <p:sldId id="353" r:id="rId15"/>
    <p:sldId id="354" r:id="rId16"/>
    <p:sldId id="355" r:id="rId17"/>
    <p:sldId id="357" r:id="rId18"/>
    <p:sldId id="358" r:id="rId19"/>
    <p:sldId id="359" r:id="rId20"/>
    <p:sldId id="366" r:id="rId21"/>
    <p:sldId id="257" r:id="rId22"/>
    <p:sldId id="267" r:id="rId23"/>
    <p:sldId id="370" r:id="rId24"/>
    <p:sldId id="258" r:id="rId25"/>
    <p:sldId id="369" r:id="rId26"/>
    <p:sldId id="269" r:id="rId27"/>
    <p:sldId id="371" r:id="rId28"/>
    <p:sldId id="372" r:id="rId29"/>
    <p:sldId id="270" r:id="rId30"/>
    <p:sldId id="271" r:id="rId31"/>
    <p:sldId id="272" r:id="rId32"/>
    <p:sldId id="274" r:id="rId33"/>
    <p:sldId id="375" r:id="rId34"/>
    <p:sldId id="376" r:id="rId35"/>
    <p:sldId id="373" r:id="rId36"/>
    <p:sldId id="3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F8F"/>
    <a:srgbClr val="D41E1C"/>
    <a:srgbClr val="4387BC"/>
    <a:srgbClr val="A7451C"/>
    <a:srgbClr val="FFC981"/>
    <a:srgbClr val="E4E4E4"/>
    <a:srgbClr val="DEDEDE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 autoAdjust="0"/>
    <p:restoredTop sz="94589"/>
  </p:normalViewPr>
  <p:slideViewPr>
    <p:cSldViewPr snapToGrid="0">
      <p:cViewPr>
        <p:scale>
          <a:sx n="67" d="100"/>
          <a:sy n="67" d="100"/>
        </p:scale>
        <p:origin x="328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39DB-C2E9-CE41-8F3F-6AE9654292AA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9268C-1480-AE40-BCDA-34F023DFB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7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4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350FD-A7BA-2762-1222-58270ABE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AD037-35DB-C419-5E21-05468C27C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DC51D-4E4E-FC00-2DBA-BDCF2D776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DC190-508F-561B-36D7-A1D08CF58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0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1E7A-FB6E-3D43-5A88-D52965AB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0125A-6589-76B7-3322-729D3F8A9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25869-25F8-71BC-1655-CECCA724A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C460B-47C2-65D2-4D0E-CF2B2DFC3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50E7-8D99-63F2-D26F-36AA4C0F4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9EB3E-6D70-B09A-1555-73F7706B5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C1A65-C467-8D81-70FB-B79F60956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066C0-E3EA-483F-3330-56C3BED2A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so we use otoliths...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9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600" dirty="0"/>
              <a:t>Precise estimate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55752-4AE7-2DCF-CD9C-6DBF9DA1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537A6-90CA-8C25-7EB3-A3EBE9BD5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A2F8E-75BB-5999-0F19-AE1482E4E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37023-1CC1-0603-4721-3EEAE5F33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7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why people USUALLY look at just one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D7F4-E9E7-3591-514E-9FC0E4B39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2728C-6722-DA92-8371-F86F26CEF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5591-077A-38FC-D1A9-655CCBFD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E5B6-2C15-57B0-5365-1D2EC514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8123-F466-07BB-331A-B131FF17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3A5-E6DC-4E5A-C23E-EA1EC2E8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CFEF4-CBD0-FD43-4386-3264FC28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ABEE-62AE-7386-9243-87C74AD9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01D7-4952-8C8D-1279-2CA4D645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1450D-40E0-A6A9-F087-C74B8C9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A4E65-BB88-A286-E211-C0C869320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227B-032C-E188-11C9-4D620E028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5C95-1C06-86E5-6E72-85079F48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D40E-FB6D-D7AB-F1DD-C6EEC5DB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1489-2529-A3A5-223E-7FA75547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7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5C6-CF8F-EF9E-5E21-F554D725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3405-DEA2-F10D-2EE9-0BBF1C0F1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42FF-89DF-6CB1-4AD3-3B48201F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68DCF-387B-66B9-F130-E9BD963B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AFC47-C8B6-D7BA-4420-BE5D2410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96FF-D050-1D91-35F0-E833B07B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22F34-8137-901D-7DED-83484A9AD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616D2-CC07-546D-09CE-1AD92E01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304DE-4FFD-8473-0905-DFE02347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2498-D5F2-8F87-6963-90983904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5D90-B8D8-36B8-D98D-4E353BB3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5554-FA8C-4E53-513B-5B9636389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70CC0-E964-451C-3A15-B16CABBF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D0FCF-3624-A960-563D-DDC48A1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7A11-B9D6-B631-AD64-F0D1A64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4587E-CE40-82EF-3C92-779E1DB3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691A-CB4F-1F80-1E2E-05579497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E36AD-4937-6785-F6DE-2C8E02BFF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FBEC0-8B35-DC34-1E12-AEA6248E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00C39-204C-AF8B-C846-C5F1F2333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31D4E-23CD-E1BC-3C37-76E99AB07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21AD5-5CAC-E6B3-D90F-744F319B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0E3BF-B66D-77DA-6129-9ED7E999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2D39E-943B-C9F7-D4C3-A90E10F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5693-011B-E431-81E4-68034B75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7D800-F73D-66C2-D526-97AA6BA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7BE34-7F07-3255-7438-7F2E3AE8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E2552-9305-A53C-E20F-D5991818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F63B0-FEBD-1F8B-4D0E-EEB95527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4125F2-C765-AE94-F302-D3ADCFB4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0EF0-AA78-4D9D-47DC-456F22DA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EDA4-6D90-9B30-F366-F7E292A0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EA22-87A6-409F-9D54-F3BC0CA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BEB31-2803-7EA2-412E-1D74FEA0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1DA73-3A8E-901C-15C2-7786CE5D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0ECC4-2CEC-15D8-6AAB-00AB4B0C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F2F13-E3F4-BC78-5328-00317268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0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0703-886B-56DA-1DF3-539FD4C9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8844A-971A-2707-5D51-808C7EDAA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53745-A08A-D6B5-00BC-69BAFCB5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6F50-A291-E1AF-3F20-78646B28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B9B6-69D6-EF48-97A6-42CF01C2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D4CBB-0880-0DE4-93B7-0F89C19F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5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FBDB4-A115-6467-69E4-B7957EFF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407-5E5D-AEED-AF16-CF93AEF5D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0634A-44F0-E844-0F38-49D536940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5086D-B7C3-515C-9C79-FB6E01DD7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42F7-59E6-FF22-06B9-79ED42F01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87EEEE-21E9-D4FB-01A2-8F703665F571}"/>
              </a:ext>
            </a:extLst>
          </p:cNvPr>
          <p:cNvSpPr/>
          <p:nvPr/>
        </p:nvSpPr>
        <p:spPr>
          <a:xfrm>
            <a:off x="0" y="0"/>
            <a:ext cx="12192000" cy="1430977"/>
          </a:xfrm>
          <a:prstGeom prst="rect">
            <a:avLst/>
          </a:prstGeom>
          <a:solidFill>
            <a:srgbClr val="E4E4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aerial view of a swamp&#10;&#10;AI-generated content may be incorrect.">
            <a:extLst>
              <a:ext uri="{FF2B5EF4-FFF2-40B4-BE49-F238E27FC236}">
                <a16:creationId xmlns:a16="http://schemas.microsoft.com/office/drawing/2014/main" id="{FBDB246C-5A28-1366-29D3-821D54A55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03" y="0"/>
            <a:ext cx="12597714" cy="7982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401BF1-4D95-816B-0FB9-0D742C408608}"/>
              </a:ext>
            </a:extLst>
          </p:cNvPr>
          <p:cNvSpPr/>
          <p:nvPr/>
        </p:nvSpPr>
        <p:spPr>
          <a:xfrm>
            <a:off x="-95003" y="3015048"/>
            <a:ext cx="12692717" cy="3094627"/>
          </a:xfrm>
          <a:prstGeom prst="rect">
            <a:avLst/>
          </a:prstGeom>
          <a:solidFill>
            <a:schemeClr val="tx1">
              <a:lumMod val="95000"/>
              <a:lumOff val="5000"/>
              <a:alpha val="499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5CA85-9648-29BA-92D9-A78C86F05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389" y="3357708"/>
            <a:ext cx="11468221" cy="2697932"/>
          </a:xfrm>
        </p:spPr>
        <p:txBody>
          <a:bodyPr>
            <a:normAutofit/>
          </a:bodyPr>
          <a:lstStyle/>
          <a:p>
            <a:r>
              <a:rPr lang="en-US" sz="4400" kern="100" dirty="0">
                <a:solidFill>
                  <a:srgbClr val="FFC981"/>
                </a:solidFill>
                <a:effectLst/>
                <a:latin typeface="Al Tarikh" pitchFamily="2" charset="-78"/>
                <a:ea typeface="Hiragino Kaku Gothic Std W8" panose="020B0800000000000000" pitchFamily="34" charset="-128"/>
                <a:cs typeface="Al Tarikh" pitchFamily="2" charset="-78"/>
              </a:rPr>
              <a:t>Spatiotemporal trends in salmon metapopulation contributions to portfolio effects in Western Alaska</a:t>
            </a:r>
            <a:br>
              <a:rPr lang="en-US" sz="4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ABB4C-2481-2070-4283-D58530FB5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499" y="5443422"/>
            <a:ext cx="9144000" cy="165576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Ben Makhlouf</a:t>
            </a:r>
          </a:p>
        </p:txBody>
      </p:sp>
    </p:spTree>
    <p:extLst>
      <p:ext uri="{BB962C8B-B14F-4D97-AF65-F5344CB8AC3E}">
        <p14:creationId xmlns:p14="http://schemas.microsoft.com/office/powerpoint/2010/main" val="127104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6218-DCD5-E1F8-8FE8-B13D92F5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5D8D4A66-8276-3EFA-7FE8-DB797BE2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D3A63-7AA7-364E-0355-7BC142CC40BC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F0C16BE8-C051-7C7B-13F5-1F16517DEACC}"/>
              </a:ext>
            </a:extLst>
          </p:cNvPr>
          <p:cNvSpPr/>
          <p:nvPr/>
        </p:nvSpPr>
        <p:spPr>
          <a:xfrm rot="4827745">
            <a:off x="3684721" y="4324627"/>
            <a:ext cx="211478" cy="1627634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A43E0-A135-061B-E7B9-2280D89EC419}"/>
              </a:ext>
            </a:extLst>
          </p:cNvPr>
          <p:cNvSpPr/>
          <p:nvPr/>
        </p:nvSpPr>
        <p:spPr>
          <a:xfrm>
            <a:off x="2194889" y="4783428"/>
            <a:ext cx="1012719" cy="10226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Dead Fish Skeleton with solid fill">
            <a:extLst>
              <a:ext uri="{FF2B5EF4-FFF2-40B4-BE49-F238E27FC236}">
                <a16:creationId xmlns:a16="http://schemas.microsoft.com/office/drawing/2014/main" id="{CF2614AF-BBA5-E5B7-BCFD-FF4AEAF5B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7940" y="4922446"/>
            <a:ext cx="794259" cy="794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FD796B-27B7-8A0C-2F2F-E0D50C7507A5}"/>
              </a:ext>
            </a:extLst>
          </p:cNvPr>
          <p:cNvSpPr txBox="1"/>
          <p:nvPr/>
        </p:nvSpPr>
        <p:spPr>
          <a:xfrm>
            <a:off x="156279" y="5120310"/>
            <a:ext cx="226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Kuskokwim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6325F-33ED-FFA7-3807-FFF461B1FFD3}"/>
              </a:ext>
            </a:extLst>
          </p:cNvPr>
          <p:cNvSpPr txBox="1"/>
          <p:nvPr/>
        </p:nvSpPr>
        <p:spPr>
          <a:xfrm>
            <a:off x="156279" y="1210250"/>
            <a:ext cx="45505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years of otolith samples, 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 almost no understanding of spatial distribution/timing in the Kuskokwim </a:t>
            </a:r>
          </a:p>
        </p:txBody>
      </p:sp>
    </p:spTree>
    <p:extLst>
      <p:ext uri="{BB962C8B-B14F-4D97-AF65-F5344CB8AC3E}">
        <p14:creationId xmlns:p14="http://schemas.microsoft.com/office/powerpoint/2010/main" val="260446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3633D-441C-C488-311D-7EC4D1A8B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55" t="49533"/>
          <a:stretch/>
        </p:blipFill>
        <p:spPr>
          <a:xfrm>
            <a:off x="389467" y="2743200"/>
            <a:ext cx="11419365" cy="2120159"/>
          </a:xfr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A6B2F748-0D6B-F147-3F3B-3E63BDD28CD1}"/>
              </a:ext>
            </a:extLst>
          </p:cNvPr>
          <p:cNvSpPr/>
          <p:nvPr/>
        </p:nvSpPr>
        <p:spPr>
          <a:xfrm>
            <a:off x="4588806" y="4470186"/>
            <a:ext cx="187371" cy="786345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6" name="Picture 4" descr="Habitat Use of Juvenile Salmonids - FISHBIO | Fisheries Consultants">
            <a:extLst>
              <a:ext uri="{FF2B5EF4-FFF2-40B4-BE49-F238E27FC236}">
                <a16:creationId xmlns:a16="http://schemas.microsoft.com/office/drawing/2014/main" id="{DF35F9AF-F812-81F0-28FD-8E91BA1B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65" y="5150608"/>
            <a:ext cx="1939101" cy="1454326"/>
          </a:xfrm>
          <a:prstGeom prst="ellipse">
            <a:avLst/>
          </a:prstGeom>
          <a:solidFill>
            <a:schemeClr val="bg1"/>
          </a:solidFill>
          <a:ln w="603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G_8573_62484167-78F3-49EB-8D1A-5E8EF0CFBC3A.mp4">
            <a:hlinkClick r:id="" action="ppaction://media"/>
            <a:extLst>
              <a:ext uri="{FF2B5EF4-FFF2-40B4-BE49-F238E27FC236}">
                <a16:creationId xmlns:a16="http://schemas.microsoft.com/office/drawing/2014/main" id="{14BCE3DA-411C-396F-7D43-9D0C24E2A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1477" y="423278"/>
            <a:ext cx="3681243" cy="1978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2015_co_003_transect_thurescope.tif">
            <a:extLst>
              <a:ext uri="{FF2B5EF4-FFF2-40B4-BE49-F238E27FC236}">
                <a16:creationId xmlns:a16="http://schemas.microsoft.com/office/drawing/2014/main" id="{34FB9124-C0EF-8C17-2AB0-A5663CF449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3" b="9746"/>
          <a:stretch/>
        </p:blipFill>
        <p:spPr>
          <a:xfrm>
            <a:off x="6279282" y="423278"/>
            <a:ext cx="3517638" cy="197866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4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25FD-68A6-0D52-842D-C92072D8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D5F9B587-3BC0-7175-F235-3779D4F1E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1CB97-C4D7-F588-9992-5A0FF067B6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346626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0584-E750-1A7B-CB75-0AF490F2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3221B111-7FC4-7E97-F1B6-4A73B60F6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C9684-1822-9805-BF21-E0B628012A0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308326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CA63-1BF3-6E09-5496-64DAB8CB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7A1DC3EC-5709-16DD-B5C6-8B1DEFCE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C667A-9392-1388-C640-C273283F9AE8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27112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CE9C-1E49-6727-C666-597496E3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005A5644-07DD-D8C7-37B6-1317BF9E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99CDF-203A-3EB0-9909-1462E5027C9F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75386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6983-F38F-1369-A522-0C6C755F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C62F2A66-C215-DA62-D8D6-0C947CCA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399E1-679A-808D-3399-0AF81F25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A9651-00C4-86EC-7B34-9B54AC2F825E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132355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C721-3BD5-30F4-CBD9-A86D395D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45524EB-D8D7-3E82-2D4C-356DFE85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5"/>
            <a:ext cx="7716982" cy="68595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48FFC-9FC6-60D8-57A9-0F7C2D68E7E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6813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7A3C-E00A-CD98-9495-7C0BDBF7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A49E405-F607-E76A-34A3-8D912718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35BE0-0882-8837-CC83-1ACE11F7ED7C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19743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815F9F05-861D-4B66-F7F6-E1D85B378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C1B7D-477F-3339-D0D8-53A98C3F78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233877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CDF6-3B82-F245-5D5F-3659ED7F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9CE1A7F7-70C2-118D-89BB-1F188E5C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9B146E-FDD8-CCD7-2D2E-DF91599C22D8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55210-AC02-45A0-FA3B-07469E89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71" y="445826"/>
            <a:ext cx="6636085" cy="1788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8CAE4-960B-4D93-F962-A92D4648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871" y="2551086"/>
            <a:ext cx="6695211" cy="1605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7F8EC-513B-DD6A-7982-FC25B5AC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960" y="4472941"/>
            <a:ext cx="6636085" cy="1539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4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D416-8DE3-CB38-B1A7-E94944A7F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940866E9-51E1-A328-F432-DE5FBE610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7EC6A-2601-6444-0B55-2159D92D678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BC921-BE41-05C8-F651-97045C9796AA}"/>
              </a:ext>
            </a:extLst>
          </p:cNvPr>
          <p:cNvSpPr txBox="1"/>
          <p:nvPr/>
        </p:nvSpPr>
        <p:spPr>
          <a:xfrm>
            <a:off x="7280529" y="3986784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Ecologically interesting, but too fine of a spatial scale for management… </a:t>
            </a:r>
          </a:p>
        </p:txBody>
      </p:sp>
    </p:spTree>
    <p:extLst>
      <p:ext uri="{BB962C8B-B14F-4D97-AF65-F5344CB8AC3E}">
        <p14:creationId xmlns:p14="http://schemas.microsoft.com/office/powerpoint/2010/main" val="122728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1014-D776-2B52-022D-0777B024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933B3225-C330-5ADA-79F9-E4C458777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2" y="-66502"/>
            <a:ext cx="8961118" cy="692450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3F36F-D564-68CC-BFD3-97C2F3E37AEE}"/>
              </a:ext>
            </a:extLst>
          </p:cNvPr>
          <p:cNvSpPr/>
          <p:nvPr/>
        </p:nvSpPr>
        <p:spPr>
          <a:xfrm>
            <a:off x="0" y="0"/>
            <a:ext cx="5762730" cy="6858000"/>
          </a:xfrm>
          <a:prstGeom prst="rect">
            <a:avLst/>
          </a:prstGeom>
          <a:solidFill>
            <a:srgbClr val="CFD3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98B5D050-95F7-0F84-9C05-0BB74C09A5B4}"/>
              </a:ext>
            </a:extLst>
          </p:cNvPr>
          <p:cNvSpPr/>
          <p:nvPr/>
        </p:nvSpPr>
        <p:spPr>
          <a:xfrm rot="5400000">
            <a:off x="4640443" y="3804225"/>
            <a:ext cx="1094509" cy="1093124"/>
          </a:xfrm>
          <a:prstGeom prst="upArrow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map of a river&#10;&#10;AI-generated content may be incorrect.">
            <a:extLst>
              <a:ext uri="{FF2B5EF4-FFF2-40B4-BE49-F238E27FC236}">
                <a16:creationId xmlns:a16="http://schemas.microsoft.com/office/drawing/2014/main" id="{126DE152-7558-B09F-2358-E1848DDC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2055813"/>
            <a:ext cx="4523509" cy="3495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23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7EAC80-D25C-E302-278D-1AE718EA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102243E9-DCA6-2D57-0E08-2A834EC4FB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B65AF-79B6-1215-4C6E-08460326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36" y="1271016"/>
            <a:ext cx="9723120" cy="520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A20CC-4F15-40A6-01F9-46C90B6E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1271016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6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263D-B893-4C16-8EC0-68E92462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D06402-6CF3-BC8A-95C2-9C43A657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514B9A50-F265-F26A-19CD-A91CA36D0A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CDD06-0B94-87BA-F1E6-93BFB6F1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6542" y="978930"/>
            <a:ext cx="9723120" cy="5204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A780E3-7A46-B21B-420B-931E30B4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80" y="1152333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E1B7-DE2D-3E74-A8A7-8B77239D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192919"/>
            <a:ext cx="10515600" cy="1325563"/>
          </a:xfrm>
        </p:spPr>
        <p:txBody>
          <a:bodyPr/>
          <a:lstStyle/>
          <a:p>
            <a:r>
              <a:rPr lang="en-US" dirty="0"/>
              <a:t>Covariates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DCCA-D94A-0093-EB86-520F8457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Potential covariates as hypotheses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6D2EE-222B-C2DB-B5DD-6C0E034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" y="1441583"/>
            <a:ext cx="8042638" cy="166832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4BF02135-88C5-4C4F-77EA-F98FCC92B8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32A6F-4A3C-3187-7ADB-888A13BA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8" y="3759954"/>
            <a:ext cx="7922759" cy="2604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A8349-BA7E-410A-A943-2EE2F0E39456}"/>
              </a:ext>
            </a:extLst>
          </p:cNvPr>
          <p:cNvSpPr txBox="1"/>
          <p:nvPr/>
        </p:nvSpPr>
        <p:spPr>
          <a:xfrm>
            <a:off x="6096000" y="1082773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number of fish returning?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0D308-0BE7-3613-96E4-FC2CD716144B}"/>
              </a:ext>
            </a:extLst>
          </p:cNvPr>
          <p:cNvSpPr txBox="1"/>
          <p:nvPr/>
        </p:nvSpPr>
        <p:spPr>
          <a:xfrm>
            <a:off x="6036060" y="3242911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Temporal distribution of when fish come in? </a:t>
            </a:r>
          </a:p>
        </p:txBody>
      </p:sp>
    </p:spTree>
    <p:extLst>
      <p:ext uri="{BB962C8B-B14F-4D97-AF65-F5344CB8AC3E}">
        <p14:creationId xmlns:p14="http://schemas.microsoft.com/office/powerpoint/2010/main" val="302062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0CEA-D754-AD1F-868D-F3468FEF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1380331"/>
            <a:ext cx="10515600" cy="1325563"/>
          </a:xfrm>
        </p:spPr>
        <p:txBody>
          <a:bodyPr/>
          <a:lstStyle/>
          <a:p>
            <a:r>
              <a:rPr lang="en-US" dirty="0"/>
              <a:t>Dynamic Factor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CCFB0-4E64-3546-46B2-BC406038641C}"/>
              </a:ext>
            </a:extLst>
          </p:cNvPr>
          <p:cNvSpPr txBox="1"/>
          <p:nvPr/>
        </p:nvSpPr>
        <p:spPr>
          <a:xfrm>
            <a:off x="399393" y="2567962"/>
            <a:ext cx="60930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Ts tool to identify common underlying trends in multivariate data.</a:t>
            </a:r>
          </a:p>
          <a:p>
            <a:endParaRPr lang="en-US" b="1" dirty="0"/>
          </a:p>
          <a:p>
            <a:r>
              <a:rPr lang="en-US" dirty="0"/>
              <a:t>Find shared patterns among quartiles </a:t>
            </a:r>
          </a:p>
          <a:p>
            <a:endParaRPr lang="en-US" dirty="0"/>
          </a:p>
          <a:p>
            <a:r>
              <a:rPr lang="en-US" dirty="0"/>
              <a:t>Test the effects of covariates on these shared patterns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52C0E-A963-7A80-BCF9-9670C302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247"/>
          <a:stretch>
            <a:fillRect/>
          </a:stretch>
        </p:blipFill>
        <p:spPr>
          <a:xfrm>
            <a:off x="6240518" y="3995859"/>
            <a:ext cx="5846379" cy="205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41E1F-0723-DA5E-5E25-9A56A375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354" y="2280744"/>
            <a:ext cx="4186715" cy="868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304371-8D34-C47C-E5F2-86D1E737E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32" y="413672"/>
            <a:ext cx="3737268" cy="12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9EB5-674C-F40B-177F-1CC28C9C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D34A-51A7-2A61-B7C4-4975988D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4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/>
              <a:t>None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4B1CB-373A-EDE3-E837-3D7C19E06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49F5-F441-BBE4-9055-FAC469D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8FB95-6D12-BCDE-5734-03F1821E5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</a:t>
            </a:r>
            <a:r>
              <a:rPr lang="en-US" b="1" dirty="0">
                <a:highlight>
                  <a:srgbClr val="FFFF00"/>
                </a:highlight>
              </a:rPr>
              <a:t>4</a:t>
            </a:r>
            <a:r>
              <a:rPr lang="en-US" b="1" dirty="0"/>
              <a:t>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</a:t>
            </a:r>
            <a:r>
              <a:rPr lang="en-US" b="1" dirty="0">
                <a:highlight>
                  <a:srgbClr val="FFFF00"/>
                </a:highlight>
              </a:rPr>
              <a:t>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>
                <a:highlight>
                  <a:srgbClr val="FFFF00"/>
                </a:highlight>
              </a:rPr>
              <a:t>None</a:t>
            </a:r>
            <a:r>
              <a:rPr lang="en-US" dirty="0">
                <a:highlight>
                  <a:srgbClr val="FFFF00"/>
                </a:highlight>
              </a:rPr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54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DA53-CD14-68DB-3010-2F47A2A7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R2: how much extra variance is explained by an extra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D314-FBAF-4D9E-8DE0-8127B474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33953" y="4618494"/>
            <a:ext cx="13291088" cy="15274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2 vs 3?</a:t>
            </a:r>
          </a:p>
          <a:p>
            <a:pPr marL="0" indent="0" algn="ctr">
              <a:buNone/>
            </a:pPr>
            <a:r>
              <a:rPr lang="en-US" sz="4000" dirty="0"/>
              <a:t>Lets do 3, 90% of variation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73CFB-A2C4-4292-5DE8-F6B7A948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2" y="1825625"/>
            <a:ext cx="11346755" cy="23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00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78C2-AA3B-71F1-60EC-FD59C3B4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2" y="92358"/>
            <a:ext cx="10515600" cy="1325563"/>
          </a:xfrm>
        </p:spPr>
        <p:txBody>
          <a:bodyPr/>
          <a:lstStyle/>
          <a:p>
            <a:r>
              <a:rPr lang="en-US" dirty="0"/>
              <a:t>Results *After varimax rotation*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9B06-EFDD-7D36-F66F-4E92E41C9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" y="1083080"/>
            <a:ext cx="4566994" cy="1990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60AB6-5C00-074B-4482-692DD11B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26" y="1083080"/>
            <a:ext cx="5291380" cy="245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81E69-16C6-659A-3F24-F345D395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649" y="3917443"/>
            <a:ext cx="5688724" cy="24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5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7D35B076-BE68-163A-1CB5-C74E0146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D34811-6DC6-D253-E0EB-2ECEDC14EB37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B574-9B6A-5836-7C67-F42F3BDD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" y="2706730"/>
            <a:ext cx="3728615" cy="1325563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This puts managers in a bind... </a:t>
            </a:r>
            <a:br>
              <a:rPr lang="en-US" sz="1600" dirty="0"/>
            </a:br>
            <a:r>
              <a:rPr lang="en-US" sz="1600" dirty="0"/>
              <a:t>- Allow harvest </a:t>
            </a:r>
            <a:br>
              <a:rPr lang="en-US" sz="1600" dirty="0"/>
            </a:br>
            <a:r>
              <a:rPr lang="en-US" sz="1600" dirty="0"/>
              <a:t>- protect fish (rebuild stock) </a:t>
            </a:r>
            <a:br>
              <a:rPr lang="en-US" sz="1600" dirty="0"/>
            </a:br>
            <a:r>
              <a:rPr lang="en-US" sz="1600" dirty="0"/>
              <a:t>- Make sure this never happens again (climate adaptation and </a:t>
            </a:r>
            <a:r>
              <a:rPr lang="en-US" sz="1600" dirty="0" err="1"/>
              <a:t>resilliance</a:t>
            </a:r>
            <a:r>
              <a:rPr lang="en-US" sz="1600" dirty="0"/>
              <a:t>) </a:t>
            </a:r>
          </a:p>
        </p:txBody>
      </p:sp>
      <p:pic>
        <p:nvPicPr>
          <p:cNvPr id="9" name="Content Placeholder 8" descr="A boat on a lake&#10;&#10;AI-generated content may be incorrect.">
            <a:extLst>
              <a:ext uri="{FF2B5EF4-FFF2-40B4-BE49-F238E27FC236}">
                <a16:creationId xmlns:a16="http://schemas.microsoft.com/office/drawing/2014/main" id="{52E61713-A0B1-8AD7-8E79-B614AB8D3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192" y="1755172"/>
            <a:ext cx="2503315" cy="33362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-up of fish from a ceiling&#10;&#10;AI-generated content may be incorrect.">
            <a:extLst>
              <a:ext uri="{FF2B5EF4-FFF2-40B4-BE49-F238E27FC236}">
                <a16:creationId xmlns:a16="http://schemas.microsoft.com/office/drawing/2014/main" id="{8042F446-3E2C-8608-DE2A-ED18E53D3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745" y="1782896"/>
            <a:ext cx="2258560" cy="3430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9" descr="Alaska Magazine | An inside look at Alaskan fisheries">
            <a:extLst>
              <a:ext uri="{FF2B5EF4-FFF2-40B4-BE49-F238E27FC236}">
                <a16:creationId xmlns:a16="http://schemas.microsoft.com/office/drawing/2014/main" id="{F8FA7C2A-F8C1-8011-5B91-C20957A6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00" y="1782896"/>
            <a:ext cx="2258560" cy="3386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00987-626E-6920-AA61-E1F1C2D628A2}"/>
              </a:ext>
            </a:extLst>
          </p:cNvPr>
          <p:cNvSpPr txBox="1"/>
          <p:nvPr/>
        </p:nvSpPr>
        <p:spPr>
          <a:xfrm>
            <a:off x="9141659" y="2411757"/>
            <a:ext cx="249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proportional contribution to the late run. Basically the entire basin…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31B1A-2AD3-4712-973A-BBCEFBC593F4}"/>
              </a:ext>
            </a:extLst>
          </p:cNvPr>
          <p:cNvSpPr/>
          <p:nvPr/>
        </p:nvSpPr>
        <p:spPr>
          <a:xfrm>
            <a:off x="5278582" y="1631373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652123-1D7B-1785-8D11-8B4010322E37}"/>
              </a:ext>
            </a:extLst>
          </p:cNvPr>
          <p:cNvSpPr/>
          <p:nvPr/>
        </p:nvSpPr>
        <p:spPr>
          <a:xfrm>
            <a:off x="143740" y="1330036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A440F-89F3-2F2C-5FA9-4DBE8CB5BAD2}"/>
              </a:ext>
            </a:extLst>
          </p:cNvPr>
          <p:cNvSpPr txBox="1"/>
          <p:nvPr/>
        </p:nvSpPr>
        <p:spPr>
          <a:xfrm>
            <a:off x="423616" y="231820"/>
            <a:ext cx="7353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Trend 1 </a:t>
            </a:r>
          </a:p>
        </p:txBody>
      </p:sp>
      <p:pic>
        <p:nvPicPr>
          <p:cNvPr id="9" name="Picture 8" descr="A map with lines and dots&#10;&#10;AI-generated content may be incorrect.">
            <a:extLst>
              <a:ext uri="{FF2B5EF4-FFF2-40B4-BE49-F238E27FC236}">
                <a16:creationId xmlns:a16="http://schemas.microsoft.com/office/drawing/2014/main" id="{45CD3032-CD51-15B5-4B08-3B8EA09FC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6" y="1049818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2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FBB95-43C9-8BDA-3B82-51900AEDDE7E}"/>
              </a:ext>
            </a:extLst>
          </p:cNvPr>
          <p:cNvSpPr txBox="1"/>
          <p:nvPr/>
        </p:nvSpPr>
        <p:spPr>
          <a:xfrm>
            <a:off x="423616" y="231820"/>
            <a:ext cx="7353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Trend 2 </a:t>
            </a:r>
          </a:p>
        </p:txBody>
      </p:sp>
      <p:pic>
        <p:nvPicPr>
          <p:cNvPr id="17" name="Picture 16" descr="A map with a line and a graph&#10;&#10;AI-generated content may be incorrect.">
            <a:extLst>
              <a:ext uri="{FF2B5EF4-FFF2-40B4-BE49-F238E27FC236}">
                <a16:creationId xmlns:a16="http://schemas.microsoft.com/office/drawing/2014/main" id="{D379E598-86FC-49FD-58F3-DFC4D9FE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" y="1158091"/>
            <a:ext cx="7772400" cy="388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F89FF7-EDD3-235A-8EDC-80CF37682CAF}"/>
              </a:ext>
            </a:extLst>
          </p:cNvPr>
          <p:cNvSpPr txBox="1"/>
          <p:nvPr/>
        </p:nvSpPr>
        <p:spPr>
          <a:xfrm>
            <a:off x="8384146" y="2099256"/>
            <a:ext cx="2588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 strong proportional contribution to Q2, but now increasing and strong contribution to Q1</a:t>
            </a:r>
          </a:p>
        </p:txBody>
      </p:sp>
    </p:spTree>
    <p:extLst>
      <p:ext uri="{BB962C8B-B14F-4D97-AF65-F5344CB8AC3E}">
        <p14:creationId xmlns:p14="http://schemas.microsoft.com/office/powerpoint/2010/main" val="3549916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D132D-D3B7-554C-A7CA-8A89B27BA59C}"/>
              </a:ext>
            </a:extLst>
          </p:cNvPr>
          <p:cNvSpPr txBox="1"/>
          <p:nvPr/>
        </p:nvSpPr>
        <p:spPr>
          <a:xfrm>
            <a:off x="423616" y="231820"/>
            <a:ext cx="7353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Trend 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074D7-4D99-C859-15BF-CBDDA58241F9}"/>
              </a:ext>
            </a:extLst>
          </p:cNvPr>
          <p:cNvSpPr txBox="1"/>
          <p:nvPr/>
        </p:nvSpPr>
        <p:spPr>
          <a:xfrm>
            <a:off x="9021958" y="2934979"/>
            <a:ext cx="2491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mean proportional contribution</a:t>
            </a:r>
          </a:p>
        </p:txBody>
      </p:sp>
      <p:pic>
        <p:nvPicPr>
          <p:cNvPr id="10" name="Picture 9" descr="A map with red and black lines&#10;&#10;AI-generated content may be incorrect.">
            <a:extLst>
              <a:ext uri="{FF2B5EF4-FFF2-40B4-BE49-F238E27FC236}">
                <a16:creationId xmlns:a16="http://schemas.microsoft.com/office/drawing/2014/main" id="{4E54BA9C-6453-E4C2-8BB3-231B6EF3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4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2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D926-C06C-E116-AB6F-0E58F0D7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States!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9F6C-B368-A219-735D-21026E43F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56257-C5F6-019B-22CC-BDBAC1BA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2835"/>
            <a:ext cx="9829800" cy="4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7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F7A2-B20D-619C-45E9-327A078E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map with a line graph&#10;&#10;AI-generated content may be incorrect.">
            <a:extLst>
              <a:ext uri="{FF2B5EF4-FFF2-40B4-BE49-F238E27FC236}">
                <a16:creationId xmlns:a16="http://schemas.microsoft.com/office/drawing/2014/main" id="{48E0057C-D22F-C029-980C-0068ED5D1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6" y="736203"/>
            <a:ext cx="10771188" cy="5385594"/>
          </a:xfrm>
        </p:spPr>
      </p:pic>
    </p:spTree>
    <p:extLst>
      <p:ext uri="{BB962C8B-B14F-4D97-AF65-F5344CB8AC3E}">
        <p14:creationId xmlns:p14="http://schemas.microsoft.com/office/powerpoint/2010/main" val="554969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0E8A-A6BE-B88B-E0AE-913F2F02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8957-A54E-F168-7135-0B37945A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-Explore other covariates? </a:t>
            </a:r>
          </a:p>
          <a:p>
            <a:pPr marL="0" indent="0">
              <a:buNone/>
            </a:pPr>
            <a:r>
              <a:rPr lang="en-US" dirty="0"/>
              <a:t>-Translate these into proportion of the total run rather than quartile </a:t>
            </a:r>
          </a:p>
          <a:p>
            <a:pPr marL="0" indent="0">
              <a:buNone/>
            </a:pPr>
            <a:r>
              <a:rPr lang="en-US" dirty="0"/>
              <a:t>-Also test raw #s of fish rather than proportion </a:t>
            </a:r>
          </a:p>
        </p:txBody>
      </p:sp>
    </p:spTree>
    <p:extLst>
      <p:ext uri="{BB962C8B-B14F-4D97-AF65-F5344CB8AC3E}">
        <p14:creationId xmlns:p14="http://schemas.microsoft.com/office/powerpoint/2010/main" val="964377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oats on the water with a boat in it&#10;&#10;AI-generated content may be incorrect.">
            <a:extLst>
              <a:ext uri="{FF2B5EF4-FFF2-40B4-BE49-F238E27FC236}">
                <a16:creationId xmlns:a16="http://schemas.microsoft.com/office/drawing/2014/main" id="{BF271AA9-2B95-1648-7205-14FCB817F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75" y="-171450"/>
            <a:ext cx="12401550" cy="82641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B399A-8D18-62F1-934C-793F3490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11629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9309-DED2-2C29-1A1B-12FD0BF9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9" y="237567"/>
            <a:ext cx="10515600" cy="1325563"/>
          </a:xfrm>
        </p:spPr>
        <p:txBody>
          <a:bodyPr/>
          <a:lstStyle/>
          <a:p>
            <a:r>
              <a:rPr lang="en-US" dirty="0"/>
              <a:t>The ”Portfolio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3B25-8E6D-2E8D-834A-1B8CABF4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677" y="1597840"/>
            <a:ext cx="7535563" cy="9229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Natural variability (within and among systems, species, </a:t>
            </a:r>
            <a:r>
              <a:rPr lang="en-US" dirty="0" err="1"/>
              <a:t>etc</a:t>
            </a:r>
            <a:r>
              <a:rPr lang="en-US" dirty="0"/>
              <a:t>) “diversifies” assets similar to financial markets, dampens variation for the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F2B2B-8A84-FDC1-C6E5-04C73833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957"/>
          <a:stretch>
            <a:fillRect/>
          </a:stretch>
        </p:blipFill>
        <p:spPr>
          <a:xfrm>
            <a:off x="549877" y="1563130"/>
            <a:ext cx="2461131" cy="957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DB041-31F9-2A11-C63E-B2CB0D59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79" b="49640"/>
          <a:stretch>
            <a:fillRect/>
          </a:stretch>
        </p:blipFill>
        <p:spPr>
          <a:xfrm>
            <a:off x="7685902" y="3015048"/>
            <a:ext cx="3834715" cy="3286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F224D-2224-BA91-9C9F-AABBD218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45"/>
          <a:stretch>
            <a:fillRect/>
          </a:stretch>
        </p:blipFill>
        <p:spPr>
          <a:xfrm>
            <a:off x="5099256" y="2813775"/>
            <a:ext cx="2240658" cy="3689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31A014-D361-FEA1-C68C-D70EF04D6950}"/>
              </a:ext>
            </a:extLst>
          </p:cNvPr>
          <p:cNvSpPr txBox="1">
            <a:spLocks/>
          </p:cNvSpPr>
          <p:nvPr/>
        </p:nvSpPr>
        <p:spPr>
          <a:xfrm>
            <a:off x="738317" y="3735557"/>
            <a:ext cx="4014951" cy="922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Weak or negative covariance among salmon metapopulation timing/production over space/time contributes towards population stability/</a:t>
            </a:r>
            <a:r>
              <a:rPr lang="en-US" dirty="0" err="1"/>
              <a:t>resilliance</a:t>
            </a:r>
            <a:r>
              <a:rPr lang="en-US" dirty="0"/>
              <a:t> to climate change </a:t>
            </a:r>
          </a:p>
        </p:txBody>
      </p:sp>
    </p:spTree>
    <p:extLst>
      <p:ext uri="{BB962C8B-B14F-4D97-AF65-F5344CB8AC3E}">
        <p14:creationId xmlns:p14="http://schemas.microsoft.com/office/powerpoint/2010/main" val="212874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with orange lines&#10;&#10;AI-generated content may be incorrect.">
            <a:extLst>
              <a:ext uri="{FF2B5EF4-FFF2-40B4-BE49-F238E27FC236}">
                <a16:creationId xmlns:a16="http://schemas.microsoft.com/office/drawing/2014/main" id="{7F3B1141-154F-4C6D-34C4-BA7126C2D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52" y="275633"/>
            <a:ext cx="2793076" cy="2327563"/>
          </a:xfrm>
          <a:prstGeom prst="rect">
            <a:avLst/>
          </a:prstGeom>
        </p:spPr>
      </p:pic>
      <p:pic>
        <p:nvPicPr>
          <p:cNvPr id="12" name="Picture 11" descr="A map with many rivers&#10;&#10;AI-generated content may be incorrect.">
            <a:extLst>
              <a:ext uri="{FF2B5EF4-FFF2-40B4-BE49-F238E27FC236}">
                <a16:creationId xmlns:a16="http://schemas.microsoft.com/office/drawing/2014/main" id="{3BB8E53D-22B7-EB66-FFAA-E99C053D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15" y="245007"/>
            <a:ext cx="2793076" cy="2327563"/>
          </a:xfrm>
          <a:prstGeom prst="rect">
            <a:avLst/>
          </a:prstGeom>
        </p:spPr>
      </p:pic>
      <p:pic>
        <p:nvPicPr>
          <p:cNvPr id="14" name="Picture 13" descr="A map with red veins&#10;&#10;AI-generated content may be incorrect.">
            <a:extLst>
              <a:ext uri="{FF2B5EF4-FFF2-40B4-BE49-F238E27FC236}">
                <a16:creationId xmlns:a16="http://schemas.microsoft.com/office/drawing/2014/main" id="{6F35B04A-1C25-8077-ECB0-41A188E8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214381"/>
            <a:ext cx="2793076" cy="2327563"/>
          </a:xfrm>
          <a:prstGeom prst="rect">
            <a:avLst/>
          </a:prstGeom>
        </p:spPr>
      </p:pic>
      <p:pic>
        <p:nvPicPr>
          <p:cNvPr id="16" name="Picture 15" descr="A map with many rivers&#10;&#10;AI-generated content may be incorrect.">
            <a:extLst>
              <a:ext uri="{FF2B5EF4-FFF2-40B4-BE49-F238E27FC236}">
                <a16:creationId xmlns:a16="http://schemas.microsoft.com/office/drawing/2014/main" id="{93B3C8F4-82B6-C6AA-7394-EB235A6E5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49" y="214381"/>
            <a:ext cx="2793076" cy="2327563"/>
          </a:xfrm>
          <a:prstGeom prst="rect">
            <a:avLst/>
          </a:prstGeom>
        </p:spPr>
      </p:pic>
      <p:pic>
        <p:nvPicPr>
          <p:cNvPr id="18" name="Picture 17" descr="A map with many rivers&#10;&#10;AI-generated content may be incorrect.">
            <a:extLst>
              <a:ext uri="{FF2B5EF4-FFF2-40B4-BE49-F238E27FC236}">
                <a16:creationId xmlns:a16="http://schemas.microsoft.com/office/drawing/2014/main" id="{08CD667C-A61A-C5AB-86F9-48A90F9D4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16" y="214381"/>
            <a:ext cx="2793076" cy="2327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050527-91E6-A28A-E857-1AD41EC13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34" y="2757247"/>
            <a:ext cx="11519372" cy="2163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F22432-E1BE-E24C-9703-7FDFC8618F11}"/>
              </a:ext>
            </a:extLst>
          </p:cNvPr>
          <p:cNvSpPr txBox="1"/>
          <p:nvPr/>
        </p:nvSpPr>
        <p:spPr>
          <a:xfrm>
            <a:off x="432262" y="5105921"/>
            <a:ext cx="116599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ecosystem health needs to incorporate the health of each component, not overall abundance </a:t>
            </a:r>
          </a:p>
        </p:txBody>
      </p:sp>
    </p:spTree>
    <p:extLst>
      <p:ext uri="{BB962C8B-B14F-4D97-AF65-F5344CB8AC3E}">
        <p14:creationId xmlns:p14="http://schemas.microsoft.com/office/powerpoint/2010/main" val="328936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6492-3E18-39F2-DB25-494064C0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14BDA550-F7AD-CA55-D522-68D57229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5F3D78-E389-1994-EAF9-5F55F7249ACA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B3510-2FAA-F440-6D9D-6683073347B7}"/>
              </a:ext>
            </a:extLst>
          </p:cNvPr>
          <p:cNvSpPr txBox="1"/>
          <p:nvPr/>
        </p:nvSpPr>
        <p:spPr>
          <a:xfrm>
            <a:off x="156279" y="1210250"/>
            <a:ext cx="45505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Currently: very little understanding of spatial distribution/timing in the Kuskokwim 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B0B2FC42-C291-1060-506C-7FDF0328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FC07-1BD6-FF0F-CCD2-AA2CD253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466CFAAF-B343-0F4C-C40D-3EF07168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C18D7-603F-CE5B-B9C2-C77497135C7B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829E41-AC93-E0DD-2ED3-38797CCF6A15}"/>
              </a:ext>
            </a:extLst>
          </p:cNvPr>
          <p:cNvSpPr txBox="1"/>
          <p:nvPr/>
        </p:nvSpPr>
        <p:spPr>
          <a:xfrm>
            <a:off x="101415" y="1813754"/>
            <a:ext cx="455055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remedy;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 closures until June 11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(~ 10 days into the season).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Boosts overall numbers, but what stock(s) does it protect?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824961AC-F9F9-25DE-CEDB-E4495BE82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F8A1-CBBF-7420-D92A-B1A101A8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84" y="2295252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Otoliths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0B3D-BFB4-EEFC-9BB1-D810606A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53" y="3429000"/>
            <a:ext cx="3584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;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“time capsule”</a:t>
            </a:r>
          </a:p>
        </p:txBody>
      </p:sp>
      <p:pic>
        <p:nvPicPr>
          <p:cNvPr id="1026" name="Picture 2" descr="Otoliths">
            <a:extLst>
              <a:ext uri="{FF2B5EF4-FFF2-40B4-BE49-F238E27FC236}">
                <a16:creationId xmlns:a16="http://schemas.microsoft.com/office/drawing/2014/main" id="{985DC728-3DCC-A700-11CE-B0896013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95" y="1421046"/>
            <a:ext cx="4159010" cy="11084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655452-DDA2-FD74-3618-A96FFA14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5" y="2668070"/>
            <a:ext cx="2897999" cy="2172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tudying Fish Ear Bones Can Help Us Better Understand Fish Movement in the  Klamath Watershed | California Trout">
            <a:extLst>
              <a:ext uri="{FF2B5EF4-FFF2-40B4-BE49-F238E27FC236}">
                <a16:creationId xmlns:a16="http://schemas.microsoft.com/office/drawing/2014/main" id="{D7F3CCC0-0F25-720B-AF96-932D6C54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50" y="635971"/>
            <a:ext cx="3664850" cy="1924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90D65342-1DDA-BF17-A799-C70BCFAE3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DAE10-3AAB-306C-85D8-FF3D84AF3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074" y="2668070"/>
            <a:ext cx="4820126" cy="3553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740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003-7799-EDE6-8C8A-3A18AEB0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map of the world&#10;&#10;AI-generated content may be incorrect.">
            <a:extLst>
              <a:ext uri="{FF2B5EF4-FFF2-40B4-BE49-F238E27FC236}">
                <a16:creationId xmlns:a16="http://schemas.microsoft.com/office/drawing/2014/main" id="{C80F0B29-7D73-D0FF-C43F-469859CA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5169" y="-36020"/>
            <a:ext cx="10395059" cy="693004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9B95BD-5D19-207A-A87F-0A86D1F0964C}"/>
              </a:ext>
            </a:extLst>
          </p:cNvPr>
          <p:cNvSpPr/>
          <p:nvPr/>
        </p:nvSpPr>
        <p:spPr>
          <a:xfrm>
            <a:off x="-151381" y="-36020"/>
            <a:ext cx="3765041" cy="6930040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8DA51B-A22A-9777-6EA3-0E75220B4E8B}"/>
              </a:ext>
            </a:extLst>
          </p:cNvPr>
          <p:cNvSpPr/>
          <p:nvPr/>
        </p:nvSpPr>
        <p:spPr>
          <a:xfrm>
            <a:off x="1028851" y="1538292"/>
            <a:ext cx="3255421" cy="2123659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8F28B-7449-11C4-828D-5BADD3FD25A6}"/>
              </a:ext>
            </a:extLst>
          </p:cNvPr>
          <p:cNvSpPr txBox="1"/>
          <p:nvPr/>
        </p:nvSpPr>
        <p:spPr>
          <a:xfrm>
            <a:off x="482634" y="1122337"/>
            <a:ext cx="4952873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50000"/>
                  </a:schemeClr>
                </a:solidFill>
              </a:rPr>
              <a:t>Strontium</a:t>
            </a:r>
          </a:p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87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/Sr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34319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618</Words>
  <Application>Microsoft Macintosh PowerPoint</Application>
  <PresentationFormat>Widescreen</PresentationFormat>
  <Paragraphs>117</Paragraphs>
  <Slides>36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Al Tarikh</vt:lpstr>
      <vt:lpstr>Aptos</vt:lpstr>
      <vt:lpstr>Aptos Display</vt:lpstr>
      <vt:lpstr>Arial</vt:lpstr>
      <vt:lpstr>Office Theme</vt:lpstr>
      <vt:lpstr>Spatiotemporal trends in salmon metapopulation contributions to portfolio effects in Western Alaska </vt:lpstr>
      <vt:lpstr>PowerPoint Presentation</vt:lpstr>
      <vt:lpstr>This puts managers in a bind...  - Allow harvest  - protect fish (rebuild stock)  - Make sure this never happens again (climate adaptation and resilliance) </vt:lpstr>
      <vt:lpstr>The ”Portfolio effect”</vt:lpstr>
      <vt:lpstr>PowerPoint Presentation</vt:lpstr>
      <vt:lpstr>PowerPoint Presentation</vt:lpstr>
      <vt:lpstr>PowerPoint Presentation</vt:lpstr>
      <vt:lpstr>Otoliths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contribution of each quartile</vt:lpstr>
      <vt:lpstr>Relative contribution of each quartile</vt:lpstr>
      <vt:lpstr>Covariates</vt:lpstr>
      <vt:lpstr>Dynamic Factor Analysis</vt:lpstr>
      <vt:lpstr>Model Selection  </vt:lpstr>
      <vt:lpstr>Model Selection  </vt:lpstr>
      <vt:lpstr>Partial R2: how much extra variance is explained by an extra trend</vt:lpstr>
      <vt:lpstr>Results *After varimax rotation* </vt:lpstr>
      <vt:lpstr>PowerPoint Presentation</vt:lpstr>
      <vt:lpstr>PowerPoint Presentation</vt:lpstr>
      <vt:lpstr>PowerPoint Presentation</vt:lpstr>
      <vt:lpstr>2 States!</vt:lpstr>
      <vt:lpstr>PowerPoint Presentation</vt:lpstr>
      <vt:lpstr>Future direction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J. Makhlouf</dc:creator>
  <cp:lastModifiedBy>Benjamin J. Makhlouf</cp:lastModifiedBy>
  <cp:revision>11</cp:revision>
  <dcterms:created xsi:type="dcterms:W3CDTF">2025-05-30T23:51:59Z</dcterms:created>
  <dcterms:modified xsi:type="dcterms:W3CDTF">2025-06-03T20:21:01Z</dcterms:modified>
</cp:coreProperties>
</file>